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7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5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5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8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22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59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70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44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5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46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2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3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84E7E-146B-42E2-867C-471C70B8C06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4C7D0-439A-4133-8A07-2516E0B1B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66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44067" y="-5431"/>
            <a:ext cx="12280135" cy="23876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Seq2Seq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Cross-Modal Representation Learning for 3D Shape and Text by Joint Reconstruction and Prediction of View and Word Sequences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2" y="2793900"/>
            <a:ext cx="1616177" cy="21519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86" y="2808760"/>
            <a:ext cx="1484998" cy="21221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11" y="2756911"/>
            <a:ext cx="1629306" cy="21519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973" y="2756911"/>
            <a:ext cx="1667733" cy="21519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0020" y="4945814"/>
            <a:ext cx="2074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Zhizhong Han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2477744" y="4945814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Mingyang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Shang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7468138" y="4945814"/>
            <a:ext cx="1842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Yu-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9539758" y="4945814"/>
            <a:ext cx="2534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Matthias </a:t>
            </a:r>
            <a:r>
              <a:rPr lang="en-US" altLang="zh-CN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Zwicker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064532" y="488118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57605" y="48811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89945" y="48811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861083" y="48811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95386" y="5569757"/>
            <a:ext cx="5972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Software, Tsinghua University, Beijing, China</a:t>
            </a:r>
            <a:endParaRPr lang="zh-CN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2048085" y="5960621"/>
            <a:ext cx="826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Science, University of Maryland, College Park, USA</a:t>
            </a:r>
            <a:endParaRPr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3056557" y="552819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97223" y="588674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l="1546"/>
          <a:stretch/>
        </p:blipFill>
        <p:spPr>
          <a:xfrm>
            <a:off x="5237020" y="2789117"/>
            <a:ext cx="1693996" cy="214808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137274" y="4945814"/>
            <a:ext cx="1967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Xiyang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endParaRPr lang="zh-CN" altLang="en-US" sz="2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870322" y="48895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Technical details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3D shape branch S</a:t>
            </a:r>
          </a:p>
          <a:p>
            <a:pPr lvl="1"/>
            <a:r>
              <a:rPr lang="en-US" altLang="zh-CN" dirty="0" smtClean="0"/>
              <a:t>3D to 3D reconstruction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3D to text prediction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Total losses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25" y="2983230"/>
            <a:ext cx="7285675" cy="38747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66560" y="2594610"/>
            <a:ext cx="3577590" cy="208026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942070" y="4674870"/>
            <a:ext cx="3272790" cy="218313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344150" y="2594610"/>
            <a:ext cx="1847850" cy="208026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099935" y="6176963"/>
            <a:ext cx="502920" cy="5143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9" y="2589888"/>
            <a:ext cx="3850959" cy="9066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9" y="4214897"/>
            <a:ext cx="4651534" cy="8294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9" y="5733362"/>
            <a:ext cx="3252310" cy="48464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0598" y="6153321"/>
            <a:ext cx="323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dirty="0" smtClean="0"/>
              <a:t>α</a:t>
            </a:r>
            <a:r>
              <a:rPr lang="en-US" altLang="zh-CN" dirty="0" smtClean="0"/>
              <a:t> and </a:t>
            </a:r>
            <a:r>
              <a:rPr lang="el-GR" altLang="zh-CN" dirty="0" smtClean="0"/>
              <a:t>β</a:t>
            </a:r>
            <a:r>
              <a:rPr lang="en-US" altLang="zh-CN" dirty="0" smtClean="0"/>
              <a:t> control the balance between the two losses.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7099935" y="6251012"/>
            <a:ext cx="502920" cy="5143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0846" y="3414398"/>
            <a:ext cx="168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 feature space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77778E-6 L 0.00287 -0.25509 L -0.07031 -0.2618 L -0.19023 -0.48171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0195 -0.26181 L -0.07135 -0.26829 L -0.20156 -0.04167 " pathEditMode="relative" ptsTypes="AA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0" grpId="1" animBg="1"/>
      <p:bldP spid="10" grpId="2" animBg="1"/>
      <p:bldP spid="14" grpId="0"/>
      <p:bldP spid="15" grpId="0" animBg="1"/>
      <p:bldP spid="15" grpId="2" animBg="1"/>
      <p:bldP spid="15" grpId="3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Technical details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Text branch T</a:t>
            </a:r>
          </a:p>
          <a:p>
            <a:pPr lvl="1"/>
            <a:r>
              <a:rPr lang="en-US" altLang="zh-CN" dirty="0" smtClean="0"/>
              <a:t>Text to text reconstruction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Text to 3D prediction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Total losses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25" y="2983230"/>
            <a:ext cx="7285675" cy="38747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66560" y="2594610"/>
            <a:ext cx="3577590" cy="208026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26411" y="4672169"/>
            <a:ext cx="4015658" cy="218313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926411" y="2594610"/>
            <a:ext cx="1847850" cy="208026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391649" y="6311900"/>
            <a:ext cx="502920" cy="5143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60598" y="6153321"/>
            <a:ext cx="323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dirty="0" smtClean="0"/>
              <a:t>ϒ</a:t>
            </a:r>
            <a:r>
              <a:rPr lang="en-US" altLang="zh-CN" dirty="0" smtClean="0"/>
              <a:t> and </a:t>
            </a:r>
            <a:r>
              <a:rPr lang="el-GR" altLang="zh-CN" dirty="0" smtClean="0"/>
              <a:t>δ</a:t>
            </a:r>
            <a:r>
              <a:rPr lang="en-US" altLang="zh-CN" dirty="0" smtClean="0"/>
              <a:t> control the balance between the two losses.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9391649" y="6431598"/>
            <a:ext cx="502920" cy="5143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92" y="2616415"/>
            <a:ext cx="4315838" cy="708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92" y="4179262"/>
            <a:ext cx="3717996" cy="8730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92" y="5735759"/>
            <a:ext cx="3477621" cy="4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0742 -0.27824 L 0.07409 -0.275 L 0.19987 -0.05185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5833E-6 7.40741E-7 L -0.0056 -0.29676 L 0.07499 -0.29838 L 0.19973 -0.53148 " pathEditMode="relative" ptsTypes="AA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0" grpId="1" animBg="1"/>
      <p:bldP spid="10" grpId="2" animBg="1"/>
      <p:bldP spid="14" grpId="0"/>
      <p:bldP spid="15" grpId="0" animBg="1"/>
      <p:bldP spid="15" grpId="1" animBg="1"/>
      <p:bldP spid="1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Technical details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415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Hierarchical constraints</a:t>
            </a:r>
          </a:p>
          <a:p>
            <a:pPr lvl="1"/>
            <a:r>
              <a:rPr lang="en-US" altLang="zh-CN" dirty="0" smtClean="0"/>
              <a:t>Class level</a:t>
            </a:r>
          </a:p>
          <a:p>
            <a:pPr lvl="1"/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Instance pair level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Instance level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Total losses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25" y="2983230"/>
            <a:ext cx="7285675" cy="38747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26411" y="4672169"/>
            <a:ext cx="4015658" cy="218313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926411" y="2594610"/>
            <a:ext cx="1847850" cy="208026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942070" y="4674870"/>
            <a:ext cx="3272790" cy="218313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344150" y="2594610"/>
            <a:ext cx="1847850" cy="208026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555230" y="2983230"/>
            <a:ext cx="1943100" cy="457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6975"/>
            <a:ext cx="5166360" cy="35472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" y="3404295"/>
            <a:ext cx="5476399" cy="9061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521" y="4807890"/>
            <a:ext cx="2270263" cy="4267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49" y="5776340"/>
            <a:ext cx="3946126" cy="46735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60598" y="6199041"/>
            <a:ext cx="323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dirty="0" smtClean="0"/>
              <a:t>Φ</a:t>
            </a:r>
            <a:r>
              <a:rPr lang="en-US" altLang="zh-CN" dirty="0" smtClean="0"/>
              <a:t>, </a:t>
            </a:r>
            <a:r>
              <a:rPr lang="el-GR" altLang="zh-CN" dirty="0" smtClean="0"/>
              <a:t>ϕ</a:t>
            </a:r>
            <a:r>
              <a:rPr lang="en-US" altLang="zh-CN" dirty="0" smtClean="0"/>
              <a:t> and </a:t>
            </a:r>
            <a:r>
              <a:rPr lang="el-GR" altLang="zh-CN" dirty="0" smtClean="0"/>
              <a:t>ψ</a:t>
            </a:r>
            <a:r>
              <a:rPr lang="en-US" altLang="zh-CN" dirty="0" smtClean="0"/>
              <a:t> control the balance between the two losses.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555230" y="3384074"/>
            <a:ext cx="1943100" cy="457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7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1.04167E-6 0.065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652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7" grpId="0"/>
      <p:bldP spid="18" grpId="0" animBg="1"/>
      <p:bldP spid="18" grpId="1" animBg="1"/>
      <p:bldP spid="1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Technical details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Objective function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25" y="2983230"/>
            <a:ext cx="7285675" cy="38747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66560" y="2594610"/>
            <a:ext cx="3577590" cy="208026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26411" y="4672169"/>
            <a:ext cx="4015658" cy="218313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926411" y="2594610"/>
            <a:ext cx="1847850" cy="208026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942070" y="4674870"/>
            <a:ext cx="3272790" cy="218313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344150" y="2594610"/>
            <a:ext cx="1847850" cy="208026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l="22664"/>
          <a:stretch/>
        </p:blipFill>
        <p:spPr>
          <a:xfrm>
            <a:off x="1142523" y="3682596"/>
            <a:ext cx="3107136" cy="605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22380" r="61689"/>
          <a:stretch/>
        </p:blipFill>
        <p:spPr>
          <a:xfrm>
            <a:off x="1142523" y="3682596"/>
            <a:ext cx="640080" cy="605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" y="3682596"/>
            <a:ext cx="4017726" cy="6054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22001" r="30490"/>
          <a:stretch/>
        </p:blipFill>
        <p:spPr>
          <a:xfrm>
            <a:off x="1142523" y="3682596"/>
            <a:ext cx="1908810" cy="6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Experimental evaluation in</a:t>
            </a:r>
          </a:p>
          <a:p>
            <a:pPr lvl="1"/>
            <a:r>
              <a:rPr lang="en-US" altLang="zh-CN" dirty="0" smtClean="0"/>
              <a:t>Cross-modal retrieval, from 3D to text and from text to 3D.</a:t>
            </a:r>
          </a:p>
          <a:p>
            <a:pPr lvl="1"/>
            <a:r>
              <a:rPr lang="en-US" altLang="zh-CN" dirty="0" smtClean="0"/>
              <a:t>3D shape captioning.</a:t>
            </a:r>
          </a:p>
          <a:p>
            <a:r>
              <a:rPr lang="en-US" altLang="zh-CN" dirty="0" smtClean="0"/>
              <a:t>3D-Text cross-modal dataset</a:t>
            </a:r>
          </a:p>
          <a:p>
            <a:pPr lvl="1"/>
            <a:r>
              <a:rPr lang="en-US" altLang="zh-CN" dirty="0" smtClean="0"/>
              <a:t>Primitive subset, 7560 shapes and 191850 descriptions (Primitive class).</a:t>
            </a:r>
          </a:p>
          <a:p>
            <a:pPr lvl="1"/>
            <a:r>
              <a:rPr lang="en-US" altLang="zh-CN" dirty="0" err="1" smtClean="0"/>
              <a:t>ShapeNet</a:t>
            </a:r>
            <a:r>
              <a:rPr lang="en-US" altLang="zh-CN" dirty="0" smtClean="0"/>
              <a:t> subset, 15038 shapes and 75344 descriptions (Chair class and Table class).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42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Effect of coupled “Y” under</a:t>
            </a:r>
            <a:r>
              <a:rPr lang="en-US" altLang="zh-CN" dirty="0" smtClean="0"/>
              <a:t> primitive subset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59" y="2518410"/>
            <a:ext cx="9491219" cy="36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Effect of coupled “Y” under </a:t>
            </a:r>
            <a:r>
              <a:rPr lang="en-US" altLang="zh-CN" dirty="0" err="1" smtClean="0"/>
              <a:t>ShapeNet</a:t>
            </a:r>
            <a:r>
              <a:rPr lang="en-US" altLang="zh-CN" dirty="0" smtClean="0"/>
              <a:t> subset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" y="2617403"/>
            <a:ext cx="9582150" cy="382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Effect of </a:t>
            </a:r>
            <a:r>
              <a:rPr lang="en-US" altLang="zh-CN" dirty="0" smtClean="0"/>
              <a:t>hierarchical constraints under </a:t>
            </a:r>
            <a:r>
              <a:rPr lang="en-US" altLang="zh-CN" dirty="0"/>
              <a:t>primitive subset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057" y="2594610"/>
            <a:ext cx="9328539" cy="38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Effect of </a:t>
            </a:r>
            <a:r>
              <a:rPr lang="en-US" altLang="zh-CN" dirty="0" smtClean="0"/>
              <a:t>hierarchical constraints under </a:t>
            </a:r>
            <a:r>
              <a:rPr lang="en-US" altLang="zh-CN" dirty="0" err="1" smtClean="0"/>
              <a:t>ShapeNet</a:t>
            </a:r>
            <a:r>
              <a:rPr lang="en-US" altLang="zh-CN" dirty="0" smtClean="0"/>
              <a:t> subset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88" y="2478087"/>
            <a:ext cx="9359645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Effect of </a:t>
            </a:r>
            <a:r>
              <a:rPr lang="en-US" altLang="zh-CN" dirty="0" smtClean="0"/>
              <a:t>voxel resolution under </a:t>
            </a:r>
            <a:r>
              <a:rPr lang="en-US" altLang="zh-CN" dirty="0" err="1"/>
              <a:t>ShapeNet</a:t>
            </a:r>
            <a:r>
              <a:rPr lang="en-US" altLang="zh-CN" dirty="0"/>
              <a:t> subset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20" y="2660196"/>
            <a:ext cx="8620125" cy="34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</a:p>
          <a:p>
            <a:r>
              <a:rPr lang="en-US" altLang="zh-CN" dirty="0" smtClean="0"/>
              <a:t>Motivation</a:t>
            </a:r>
          </a:p>
          <a:p>
            <a:r>
              <a:rPr lang="en-US" altLang="zh-CN" dirty="0"/>
              <a:t>Current </a:t>
            </a:r>
            <a:r>
              <a:rPr lang="en-US" altLang="zh-CN" dirty="0" smtClean="0"/>
              <a:t>solution</a:t>
            </a:r>
          </a:p>
          <a:p>
            <a:r>
              <a:rPr lang="en-US" altLang="zh-CN" dirty="0"/>
              <a:t>The key idea of </a:t>
            </a:r>
            <a:r>
              <a:rPr lang="en-US" altLang="zh-CN" dirty="0" smtClean="0"/>
              <a:t>Y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Seq2Seq</a:t>
            </a:r>
          </a:p>
          <a:p>
            <a:r>
              <a:rPr lang="en-US" altLang="zh-CN" dirty="0" smtClean="0"/>
              <a:t>Problem statement</a:t>
            </a:r>
          </a:p>
          <a:p>
            <a:r>
              <a:rPr lang="en-US" altLang="zh-CN" dirty="0"/>
              <a:t>Technical </a:t>
            </a:r>
            <a:r>
              <a:rPr lang="en-US" altLang="zh-CN" dirty="0" smtClean="0"/>
              <a:t>details</a:t>
            </a:r>
          </a:p>
          <a:p>
            <a:r>
              <a:rPr lang="en-US" altLang="zh-CN" dirty="0" smtClean="0"/>
              <a:t>Results</a:t>
            </a:r>
          </a:p>
          <a:p>
            <a:r>
              <a:rPr lang="en-US" altLang="zh-CN" dirty="0"/>
              <a:t>Contributions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42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Cross-modal retrieval</a:t>
            </a:r>
          </a:p>
          <a:p>
            <a:pPr marL="0" indent="0">
              <a:buNone/>
            </a:pPr>
            <a:r>
              <a:rPr lang="en-US" altLang="zh-CN" dirty="0" smtClean="0"/>
              <a:t>under primitive subset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097" y="1267699"/>
            <a:ext cx="5677813" cy="54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Cross-modal retrieval</a:t>
            </a:r>
          </a:p>
          <a:p>
            <a:pPr marL="0" indent="0">
              <a:buNone/>
            </a:pPr>
            <a:r>
              <a:rPr lang="en-US" altLang="zh-CN" dirty="0" smtClean="0"/>
              <a:t>under </a:t>
            </a:r>
            <a:r>
              <a:rPr lang="en-US" altLang="zh-CN" dirty="0" err="1" smtClean="0"/>
              <a:t>ShapeNet</a:t>
            </a:r>
            <a:r>
              <a:rPr lang="en-US" altLang="zh-CN" dirty="0" smtClean="0"/>
              <a:t> subset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270" y="901080"/>
            <a:ext cx="6145530" cy="59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Cross-modal retrieval visualization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3" y="2537460"/>
            <a:ext cx="11936334" cy="33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3D shape captioning under primitive subset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74" y="2782884"/>
            <a:ext cx="9335452" cy="33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3D shape captioning under </a:t>
            </a:r>
            <a:r>
              <a:rPr lang="en-US" altLang="zh-CN" dirty="0" err="1" smtClean="0"/>
              <a:t>ShapeNet</a:t>
            </a:r>
            <a:r>
              <a:rPr lang="en-US" altLang="zh-CN" dirty="0" smtClean="0"/>
              <a:t> subset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69" y="2468881"/>
            <a:ext cx="7726513" cy="4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3D shape captioning </a:t>
            </a:r>
            <a:r>
              <a:rPr lang="en-US" altLang="zh-CN" dirty="0" smtClean="0"/>
              <a:t>visualization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8" y="2639090"/>
            <a:ext cx="10398442" cy="38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We propose a deep learning model called Y2Seq2Seq</a:t>
            </a:r>
            <a:r>
              <a:rPr lang="en-US" altLang="zh-CN" dirty="0" smtClean="0"/>
              <a:t>, which </a:t>
            </a:r>
            <a:r>
              <a:rPr lang="en-US" altLang="zh-CN" dirty="0"/>
              <a:t>enables to learn cross-modal representations of </a:t>
            </a:r>
            <a:r>
              <a:rPr lang="en-US" altLang="zh-CN" dirty="0" smtClean="0"/>
              <a:t>3D shape </a:t>
            </a:r>
            <a:r>
              <a:rPr lang="en-US" altLang="zh-CN" dirty="0"/>
              <a:t>and text from view sequences and word sequences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Our novel coupled “Y” like Seq2Seq structures have </a:t>
            </a:r>
            <a:r>
              <a:rPr lang="en-US" altLang="zh-CN" dirty="0" smtClean="0"/>
              <a:t>a powerful </a:t>
            </a:r>
            <a:r>
              <a:rPr lang="en-US" altLang="zh-CN" dirty="0"/>
              <a:t>capability to bridge the semantic meaning of </a:t>
            </a:r>
            <a:r>
              <a:rPr lang="en-US" altLang="zh-CN" dirty="0" smtClean="0"/>
              <a:t>two sequence-represented </a:t>
            </a:r>
            <a:r>
              <a:rPr lang="en-US" altLang="zh-CN" dirty="0"/>
              <a:t>modalities by joint </a:t>
            </a:r>
            <a:r>
              <a:rPr lang="en-US" altLang="zh-CN" dirty="0" smtClean="0"/>
              <a:t>reconstruction </a:t>
            </a:r>
            <a:r>
              <a:rPr lang="en-US" altLang="zh-CN" dirty="0"/>
              <a:t>and prediction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Our results demonstrate that our novel hierarchical </a:t>
            </a:r>
            <a:r>
              <a:rPr lang="en-US" altLang="zh-CN" dirty="0" smtClean="0"/>
              <a:t>constraints can further increase the discriminability of learned cross-modal representations </a:t>
            </a:r>
            <a:r>
              <a:rPr lang="en-US" altLang="zh-CN" dirty="0"/>
              <a:t>by employing more </a:t>
            </a:r>
            <a:r>
              <a:rPr lang="en-US" altLang="zh-CN" dirty="0" smtClean="0"/>
              <a:t>detailed discriminative </a:t>
            </a:r>
            <a:r>
              <a:rPr lang="en-US" altLang="zh-CN" dirty="0"/>
              <a:t>information.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88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6000" dirty="0" smtClean="0"/>
              <a:t>Thank you!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165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With the development of 3D modeling and scanning </a:t>
            </a:r>
            <a:r>
              <a:rPr lang="en-US" altLang="zh-CN" dirty="0" smtClean="0"/>
              <a:t>techniques</a:t>
            </a:r>
            <a:r>
              <a:rPr lang="en-US" altLang="zh-CN" dirty="0"/>
              <a:t>, more and more 3D shapes become available on </a:t>
            </a:r>
            <a:r>
              <a:rPr lang="en-US" altLang="zh-CN" dirty="0" smtClean="0"/>
              <a:t>the Internet </a:t>
            </a:r>
            <a:r>
              <a:rPr lang="en-US" altLang="zh-CN" dirty="0"/>
              <a:t>with detailed physical properties, such as texture</a:t>
            </a:r>
            <a:r>
              <a:rPr lang="en-US" altLang="zh-CN" dirty="0" smtClean="0"/>
              <a:t>, color</a:t>
            </a:r>
            <a:r>
              <a:rPr lang="en-US" altLang="zh-CN" dirty="0"/>
              <a:t>, and </a:t>
            </a:r>
            <a:r>
              <a:rPr lang="en-US" altLang="zh-CN" dirty="0" smtClean="0"/>
              <a:t>material.</a:t>
            </a:r>
          </a:p>
          <a:p>
            <a:endParaRPr lang="en-US" altLang="zh-CN" dirty="0"/>
          </a:p>
          <a:p>
            <a:r>
              <a:rPr lang="en-US" altLang="zh-CN" dirty="0"/>
              <a:t>With large 3D datasets, however, </a:t>
            </a:r>
            <a:r>
              <a:rPr lang="en-US" altLang="zh-CN" dirty="0" smtClean="0"/>
              <a:t>shape class </a:t>
            </a:r>
            <a:r>
              <a:rPr lang="en-US" altLang="zh-CN" dirty="0"/>
              <a:t>labels are becoming too coarse of a tool to help </a:t>
            </a:r>
            <a:r>
              <a:rPr lang="en-US" altLang="zh-CN" dirty="0" smtClean="0"/>
              <a:t>people </a:t>
            </a:r>
            <a:r>
              <a:rPr lang="en-US" altLang="zh-CN" dirty="0"/>
              <a:t>efficiently find what they want, and visually </a:t>
            </a:r>
            <a:r>
              <a:rPr lang="en-US" altLang="zh-CN" dirty="0" smtClean="0"/>
              <a:t>browsing through </a:t>
            </a:r>
            <a:r>
              <a:rPr lang="en-US" altLang="zh-CN" dirty="0"/>
              <a:t>shape classes is cumbersome.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3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alleviate this </a:t>
            </a:r>
            <a:r>
              <a:rPr lang="en-US" altLang="zh-CN" dirty="0" smtClean="0"/>
              <a:t>issue</a:t>
            </a:r>
            <a:r>
              <a:rPr lang="en-US" altLang="zh-CN" dirty="0"/>
              <a:t>, an intuitive approach is to allow users to describe </a:t>
            </a:r>
            <a:r>
              <a:rPr lang="en-US" altLang="zh-CN" dirty="0" smtClean="0"/>
              <a:t>the desired </a:t>
            </a:r>
            <a:r>
              <a:rPr lang="en-US" altLang="zh-CN" dirty="0"/>
              <a:t>3D object using a text description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Jointly </a:t>
            </a:r>
            <a:r>
              <a:rPr lang="en-US" altLang="zh-CN" dirty="0" smtClean="0"/>
              <a:t>understanding </a:t>
            </a:r>
            <a:r>
              <a:rPr lang="en-US" altLang="zh-CN" dirty="0"/>
              <a:t>3D shape and text by learning a cross-modal </a:t>
            </a:r>
            <a:r>
              <a:rPr lang="en-US" altLang="zh-CN" dirty="0" smtClean="0"/>
              <a:t>representation</a:t>
            </a:r>
            <a:r>
              <a:rPr lang="en-US" altLang="zh-CN" dirty="0"/>
              <a:t>, however, is still a challenge because it </a:t>
            </a:r>
            <a:r>
              <a:rPr lang="en-US" altLang="zh-CN" dirty="0" smtClean="0"/>
              <a:t>requires an </a:t>
            </a:r>
            <a:r>
              <a:rPr lang="en-US" altLang="zh-CN" dirty="0"/>
              <a:t>efficient 3D shape representation that can capture </a:t>
            </a:r>
            <a:r>
              <a:rPr lang="en-US" altLang="zh-CN" dirty="0" smtClean="0"/>
              <a:t>highly detailed </a:t>
            </a:r>
            <a:r>
              <a:rPr lang="en-US" altLang="zh-CN" dirty="0"/>
              <a:t>3D shape structures.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98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</a:t>
            </a:r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</a:t>
            </a:r>
            <a:r>
              <a:rPr lang="en-US" altLang="zh-CN" dirty="0"/>
              <a:t>3D-Text </a:t>
            </a:r>
            <a:r>
              <a:rPr lang="en-US" altLang="zh-CN" dirty="0" smtClean="0"/>
              <a:t>cross-modal dataset </a:t>
            </a:r>
            <a:r>
              <a:rPr lang="en-US" altLang="zh-CN" dirty="0"/>
              <a:t>was recently </a:t>
            </a:r>
            <a:r>
              <a:rPr lang="en-US" altLang="zh-CN" dirty="0" smtClean="0"/>
              <a:t>released, </a:t>
            </a:r>
            <a:r>
              <a:rPr lang="en-US" altLang="zh-CN" dirty="0"/>
              <a:t>where </a:t>
            </a:r>
            <a:r>
              <a:rPr lang="en-US" altLang="zh-CN" dirty="0" smtClean="0"/>
              <a:t>a combined </a:t>
            </a:r>
            <a:r>
              <a:rPr lang="en-US" altLang="zh-CN" dirty="0"/>
              <a:t>multimodal association model was also </a:t>
            </a:r>
            <a:r>
              <a:rPr lang="en-US" altLang="zh-CN" dirty="0" smtClean="0"/>
              <a:t>proposed to </a:t>
            </a:r>
            <a:r>
              <a:rPr lang="en-US" altLang="zh-CN" dirty="0"/>
              <a:t>capture the many-to-many relations between 3D </a:t>
            </a:r>
            <a:r>
              <a:rPr lang="en-US" altLang="zh-CN" dirty="0" smtClean="0"/>
              <a:t>voxels and </a:t>
            </a:r>
            <a:r>
              <a:rPr lang="en-US" altLang="zh-CN" dirty="0"/>
              <a:t>text descriptions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r>
              <a:rPr lang="en-US" altLang="zh-CN" dirty="0"/>
              <a:t>However, this strategy is limited to learning </a:t>
            </a:r>
            <a:r>
              <a:rPr lang="en-US" altLang="zh-CN" dirty="0" smtClean="0"/>
              <a:t>from low resolution voxel representations due to the computational </a:t>
            </a:r>
            <a:r>
              <a:rPr lang="en-US" altLang="zh-CN" dirty="0"/>
              <a:t>cost caused by the cubic complexity of 3D voxels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This leads </a:t>
            </a:r>
            <a:r>
              <a:rPr lang="en-US" altLang="zh-CN" dirty="0"/>
              <a:t>to low discriminability of learned cross-modal </a:t>
            </a:r>
            <a:r>
              <a:rPr lang="en-US" altLang="zh-CN" dirty="0" smtClean="0"/>
              <a:t>representations </a:t>
            </a:r>
            <a:r>
              <a:rPr lang="en-US" altLang="zh-CN" dirty="0"/>
              <a:t>due to </a:t>
            </a:r>
            <a:r>
              <a:rPr lang="en-US" altLang="zh-CN" dirty="0" smtClean="0"/>
              <a:t>a lack </a:t>
            </a:r>
            <a:r>
              <a:rPr lang="en-US" altLang="zh-CN" dirty="0"/>
              <a:t>of detailed geometry information.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29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key idea of </a:t>
            </a:r>
            <a:r>
              <a:rPr lang="en-US" altLang="zh-CN" dirty="0" smtClean="0"/>
              <a:t>Y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Seq2Seq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resolve this issue by proposing to learn </a:t>
            </a:r>
            <a:r>
              <a:rPr lang="en-US" altLang="zh-CN" dirty="0" smtClean="0"/>
              <a:t>cross-modal representations </a:t>
            </a:r>
            <a:r>
              <a:rPr lang="en-US" altLang="zh-CN" dirty="0"/>
              <a:t>of 3D shape and text from </a:t>
            </a:r>
            <a:endParaRPr lang="en-US" altLang="zh-CN" dirty="0" smtClean="0"/>
          </a:p>
          <a:p>
            <a:pPr lvl="1"/>
            <a:r>
              <a:rPr lang="en-US" altLang="zh-CN" i="1" dirty="0" smtClean="0"/>
              <a:t>View sequences</a:t>
            </a:r>
            <a:r>
              <a:rPr lang="en-US" altLang="zh-CN" dirty="0" smtClean="0"/>
              <a:t>, where </a:t>
            </a:r>
            <a:r>
              <a:rPr lang="en-US" altLang="zh-CN" dirty="0"/>
              <a:t>each 3D shape is represented by a view </a:t>
            </a:r>
            <a:r>
              <a:rPr lang="en-US" altLang="zh-CN" dirty="0" smtClean="0"/>
              <a:t>sequence.</a:t>
            </a:r>
          </a:p>
          <a:p>
            <a:pPr lvl="1"/>
            <a:r>
              <a:rPr lang="en-US" altLang="zh-CN" i="1" dirty="0" smtClean="0"/>
              <a:t>Word </a:t>
            </a:r>
            <a:r>
              <a:rPr lang="en-US" altLang="zh-CN" i="1" dirty="0"/>
              <a:t>sequences</a:t>
            </a:r>
            <a:r>
              <a:rPr lang="en-US" altLang="zh-CN" dirty="0"/>
              <a:t>, </a:t>
            </a:r>
            <a:r>
              <a:rPr lang="en-US" altLang="zh-CN" dirty="0" smtClean="0"/>
              <a:t>where each sentence is represented by a word sequence.</a:t>
            </a:r>
            <a:endParaRPr lang="en-US" altLang="zh-CN" dirty="0"/>
          </a:p>
          <a:p>
            <a:r>
              <a:rPr lang="en-US" altLang="zh-CN" dirty="0"/>
              <a:t>Our deep learning model captures the </a:t>
            </a:r>
            <a:r>
              <a:rPr lang="en-US" altLang="zh-CN" dirty="0" smtClean="0"/>
              <a:t>correlation </a:t>
            </a:r>
            <a:r>
              <a:rPr lang="en-US" altLang="zh-CN" dirty="0"/>
              <a:t>between 3D shape and text </a:t>
            </a:r>
            <a:r>
              <a:rPr lang="en-US" altLang="zh-CN" dirty="0" smtClean="0"/>
              <a:t>by </a:t>
            </a:r>
            <a:r>
              <a:rPr lang="en-US" altLang="zh-CN" dirty="0"/>
              <a:t>simultaneously </a:t>
            </a:r>
            <a:endParaRPr lang="en-US" altLang="zh-CN" dirty="0" smtClean="0"/>
          </a:p>
          <a:p>
            <a:pPr lvl="1"/>
            <a:r>
              <a:rPr lang="en-US" altLang="zh-CN" i="1" dirty="0" smtClean="0">
                <a:solidFill>
                  <a:srgbClr val="FF0000"/>
                </a:solidFill>
              </a:rPr>
              <a:t>Reconstructing</a:t>
            </a:r>
            <a:r>
              <a:rPr lang="en-US" altLang="zh-CN" dirty="0" smtClean="0">
                <a:solidFill>
                  <a:srgbClr val="FF0000"/>
                </a:solidFill>
              </a:rPr>
              <a:t> each modality itself</a:t>
            </a:r>
          </a:p>
          <a:p>
            <a:pPr lvl="1"/>
            <a:r>
              <a:rPr lang="en-US" altLang="zh-CN" dirty="0" smtClean="0"/>
              <a:t>And, </a:t>
            </a:r>
            <a:r>
              <a:rPr lang="en-US" altLang="zh-CN" i="1" dirty="0" smtClean="0">
                <a:solidFill>
                  <a:srgbClr val="00B050"/>
                </a:solidFill>
              </a:rPr>
              <a:t>predicting</a:t>
            </a:r>
            <a:r>
              <a:rPr lang="en-US" altLang="zh-CN" dirty="0" smtClean="0">
                <a:solidFill>
                  <a:srgbClr val="00B050"/>
                </a:solidFill>
              </a:rPr>
              <a:t> one modality from </a:t>
            </a:r>
            <a:r>
              <a:rPr lang="en-US" altLang="zh-CN" dirty="0">
                <a:solidFill>
                  <a:srgbClr val="00B050"/>
                </a:solidFill>
              </a:rPr>
              <a:t>the </a:t>
            </a:r>
            <a:r>
              <a:rPr lang="en-US" altLang="zh-CN" dirty="0" smtClean="0">
                <a:solidFill>
                  <a:srgbClr val="00B050"/>
                </a:solidFill>
              </a:rPr>
              <a:t>other.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53" y="5441879"/>
            <a:ext cx="1229590" cy="1229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4" y="5445848"/>
            <a:ext cx="1229590" cy="12295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7382" y="5627979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……</a:t>
            </a:r>
            <a:endParaRPr lang="zh-CN" altLang="en-US" sz="3200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415887" y="5396609"/>
            <a:ext cx="883227" cy="6147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415888" y="5973562"/>
            <a:ext cx="883228" cy="5735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4823115"/>
            <a:ext cx="1229590" cy="12295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02" y="4827084"/>
            <a:ext cx="1229590" cy="12295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148310" y="5009215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……</a:t>
            </a:r>
            <a:endParaRPr lang="zh-CN" altLang="en-US" sz="3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3299114" y="6362916"/>
            <a:ext cx="3423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A two layer table with four legs</a:t>
            </a:r>
            <a:endParaRPr lang="zh-CN" altLang="en-US" sz="2000" dirty="0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7923677" y="5408991"/>
            <a:ext cx="883227" cy="6147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923678" y="5985944"/>
            <a:ext cx="883228" cy="5735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30" y="5898363"/>
            <a:ext cx="1229590" cy="12295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57" y="5902332"/>
            <a:ext cx="1229590" cy="12295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708865" y="6084463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……</a:t>
            </a:r>
            <a:endParaRPr lang="zh-CN" altLang="en-US" sz="3200" dirty="0"/>
          </a:p>
        </p:txBody>
      </p:sp>
      <p:sp>
        <p:nvSpPr>
          <p:cNvPr id="26" name="文本框 25"/>
          <p:cNvSpPr txBox="1"/>
          <p:nvPr/>
        </p:nvSpPr>
        <p:spPr>
          <a:xfrm>
            <a:off x="8779815" y="5206033"/>
            <a:ext cx="3423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A two layer table with four legs</a:t>
            </a:r>
            <a:endParaRPr lang="zh-CN" altLang="en-US" sz="2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6589414" y="5478112"/>
            <a:ext cx="1587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 two layer table with four legs</a:t>
            </a:r>
            <a:endParaRPr lang="zh-CN" altLang="en-US" sz="2000" dirty="0"/>
          </a:p>
        </p:txBody>
      </p:sp>
      <p:sp>
        <p:nvSpPr>
          <p:cNvPr id="28" name="文本框 27"/>
          <p:cNvSpPr txBox="1"/>
          <p:nvPr/>
        </p:nvSpPr>
        <p:spPr>
          <a:xfrm>
            <a:off x="2166996" y="5500420"/>
            <a:ext cx="15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Reconstruction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2363294" y="6055636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Prediction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802714" y="5426113"/>
            <a:ext cx="15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Reconstruction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8010204" y="6021528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Prediction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73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</a:t>
            </a:r>
            <a:r>
              <a:rPr lang="en-US" altLang="zh-CN" dirty="0" smtClean="0"/>
              <a:t>statement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Jointly earn the feature of a 3D shape </a:t>
            </a:r>
            <a:r>
              <a:rPr lang="en-US" altLang="zh-CN" i="1" dirty="0" smtClean="0"/>
              <a:t>s</a:t>
            </a:r>
            <a:r>
              <a:rPr lang="en-US" altLang="zh-CN" dirty="0" smtClean="0"/>
              <a:t> and the feature of a sentence </a:t>
            </a:r>
            <a:r>
              <a:rPr lang="en-US" altLang="zh-CN" i="1" dirty="0" smtClean="0"/>
              <a:t>t</a:t>
            </a:r>
            <a:r>
              <a:rPr lang="en-US" altLang="zh-CN" dirty="0" smtClean="0"/>
              <a:t> describing </a:t>
            </a:r>
            <a:r>
              <a:rPr lang="en-US" altLang="zh-CN" i="1" dirty="0" smtClean="0"/>
              <a:t>s.</a:t>
            </a:r>
            <a:endParaRPr lang="zh-CN" altLang="en-US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57" y="2572949"/>
            <a:ext cx="1229590" cy="1229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84" y="2576918"/>
            <a:ext cx="1229590" cy="12295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33392" y="2759049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……</a:t>
            </a:r>
            <a:endParaRPr lang="zh-CN" altLang="en-US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6706405" y="2943714"/>
            <a:ext cx="3423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A two layer table with four legs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4857750" y="4306265"/>
            <a:ext cx="2045970" cy="1236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Y</a:t>
            </a:r>
            <a:r>
              <a:rPr lang="en-US" altLang="zh-CN" sz="3200" baseline="30000" dirty="0" smtClean="0"/>
              <a:t>2</a:t>
            </a:r>
            <a:r>
              <a:rPr lang="en-US" altLang="zh-CN" sz="3200" dirty="0" smtClean="0"/>
              <a:t>Seq2Seq</a:t>
            </a:r>
            <a:endParaRPr lang="zh-CN" altLang="en-US" sz="3200" dirty="0"/>
          </a:p>
        </p:txBody>
      </p:sp>
      <p:cxnSp>
        <p:nvCxnSpPr>
          <p:cNvPr id="10" name="直接箭头连接符 9"/>
          <p:cNvCxnSpPr>
            <a:endCxn id="8" idx="0"/>
          </p:cNvCxnSpPr>
          <p:nvPr/>
        </p:nvCxnSpPr>
        <p:spPr>
          <a:xfrm>
            <a:off x="3609456" y="3474720"/>
            <a:ext cx="2271279" cy="831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2"/>
            <a:endCxn id="8" idx="0"/>
          </p:cNvCxnSpPr>
          <p:nvPr/>
        </p:nvCxnSpPr>
        <p:spPr>
          <a:xfrm flipH="1">
            <a:off x="5880735" y="3343824"/>
            <a:ext cx="2537261" cy="9624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812537" y="2705279"/>
            <a:ext cx="5629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i="1" dirty="0" smtClean="0"/>
              <a:t>S</a:t>
            </a:r>
            <a:r>
              <a:rPr lang="en-US" altLang="zh-CN" sz="3600" i="1" dirty="0" smtClean="0"/>
              <a:t>:</a:t>
            </a:r>
            <a:endParaRPr lang="zh-CN" altLang="en-US" sz="3600" dirty="0"/>
          </a:p>
        </p:txBody>
      </p:sp>
      <p:sp>
        <p:nvSpPr>
          <p:cNvPr id="15" name="矩形 14"/>
          <p:cNvSpPr/>
          <p:nvPr/>
        </p:nvSpPr>
        <p:spPr>
          <a:xfrm>
            <a:off x="6247882" y="2705279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i="1" dirty="0" smtClean="0"/>
              <a:t>t</a:t>
            </a:r>
            <a:r>
              <a:rPr lang="en-US" altLang="zh-CN" sz="3600" i="1" dirty="0" smtClean="0"/>
              <a:t>:</a:t>
            </a:r>
            <a:endParaRPr lang="zh-CN" altLang="en-US" sz="3600" dirty="0"/>
          </a:p>
        </p:txBody>
      </p:sp>
      <p:sp>
        <p:nvSpPr>
          <p:cNvPr id="16" name="矩形 15"/>
          <p:cNvSpPr/>
          <p:nvPr/>
        </p:nvSpPr>
        <p:spPr>
          <a:xfrm>
            <a:off x="4200296" y="5958150"/>
            <a:ext cx="6599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 dirty="0" err="1" smtClean="0"/>
              <a:t>F</a:t>
            </a:r>
            <a:r>
              <a:rPr lang="en-US" altLang="zh-CN" sz="4000" i="1" dirty="0" err="1" smtClean="0"/>
              <a:t>s</a:t>
            </a:r>
            <a:endParaRPr lang="zh-CN" altLang="en-US" sz="4000" dirty="0"/>
          </a:p>
        </p:txBody>
      </p:sp>
      <p:sp>
        <p:nvSpPr>
          <p:cNvPr id="17" name="矩形 16"/>
          <p:cNvSpPr/>
          <p:nvPr/>
        </p:nvSpPr>
        <p:spPr>
          <a:xfrm>
            <a:off x="6955675" y="595815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 dirty="0" smtClean="0"/>
              <a:t>F</a:t>
            </a:r>
            <a:r>
              <a:rPr lang="en-US" altLang="zh-CN" sz="4000" i="1" dirty="0"/>
              <a:t>t</a:t>
            </a:r>
            <a:endParaRPr lang="zh-CN" altLang="en-US" sz="4000" dirty="0"/>
          </a:p>
        </p:txBody>
      </p:sp>
      <p:cxnSp>
        <p:nvCxnSpPr>
          <p:cNvPr id="19" name="直接箭头连接符 18"/>
          <p:cNvCxnSpPr>
            <a:stCxn id="8" idx="2"/>
            <a:endCxn id="16" idx="0"/>
          </p:cNvCxnSpPr>
          <p:nvPr/>
        </p:nvCxnSpPr>
        <p:spPr>
          <a:xfrm flipH="1">
            <a:off x="4530291" y="5542928"/>
            <a:ext cx="1350444" cy="415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8" idx="2"/>
            <a:endCxn id="17" idx="0"/>
          </p:cNvCxnSpPr>
          <p:nvPr/>
        </p:nvCxnSpPr>
        <p:spPr>
          <a:xfrm>
            <a:off x="5880735" y="5542928"/>
            <a:ext cx="1391694" cy="415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Technical details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Y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Seq2Seq is formed by two branches:</a:t>
            </a:r>
          </a:p>
          <a:p>
            <a:pPr lvl="1"/>
            <a:r>
              <a:rPr lang="en-US" altLang="zh-CN" dirty="0" smtClean="0"/>
              <a:t>A 3D shape branch S </a:t>
            </a:r>
            <a:endParaRPr lang="en-US" altLang="zh-CN" dirty="0"/>
          </a:p>
          <a:p>
            <a:pPr lvl="1"/>
            <a:r>
              <a:rPr lang="en-US" altLang="zh-CN" dirty="0"/>
              <a:t>A</a:t>
            </a:r>
            <a:r>
              <a:rPr lang="en-US" altLang="zh-CN" dirty="0" smtClean="0"/>
              <a:t> text branch T</a:t>
            </a:r>
          </a:p>
          <a:p>
            <a:r>
              <a:rPr lang="en-US" altLang="zh-CN" dirty="0"/>
              <a:t>Each branch is a “Y” like seq2seq model which is formed by:</a:t>
            </a:r>
          </a:p>
          <a:p>
            <a:pPr lvl="1"/>
            <a:r>
              <a:rPr lang="en-US" altLang="zh-CN" dirty="0"/>
              <a:t>One RNN encoder</a:t>
            </a:r>
          </a:p>
          <a:p>
            <a:pPr lvl="1"/>
            <a:r>
              <a:rPr lang="en-US" altLang="zh-CN" dirty="0"/>
              <a:t>Two RNN </a:t>
            </a:r>
            <a:r>
              <a:rPr lang="en-US" altLang="zh-CN" dirty="0" smtClean="0"/>
              <a:t>decoders</a:t>
            </a:r>
          </a:p>
          <a:p>
            <a:r>
              <a:rPr lang="en-US" altLang="zh-CN" dirty="0"/>
              <a:t>The encoder output in each</a:t>
            </a:r>
          </a:p>
          <a:p>
            <a:pPr marL="0" indent="0">
              <a:buNone/>
            </a:pPr>
            <a:r>
              <a:rPr lang="en-US" altLang="zh-CN" dirty="0"/>
              <a:t>branch is the learned features</a:t>
            </a:r>
          </a:p>
          <a:p>
            <a:pPr marL="0" indent="0">
              <a:buNone/>
            </a:pPr>
            <a:r>
              <a:rPr lang="en-US" altLang="zh-CN" dirty="0"/>
              <a:t>of 3D shape and text.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37" y="3604260"/>
            <a:ext cx="3438525" cy="3219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662" y="3560445"/>
            <a:ext cx="2705100" cy="32289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010399" y="5052060"/>
            <a:ext cx="2659381" cy="16459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233035" y="3560445"/>
            <a:ext cx="1579245" cy="278574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873614" y="3560445"/>
            <a:ext cx="1579245" cy="278574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142" y="4719797"/>
            <a:ext cx="335005" cy="2533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453" y="4722612"/>
            <a:ext cx="315299" cy="2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3643313"/>
            <a:ext cx="3438525" cy="3219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Technical details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57045"/>
            <a:ext cx="10515600" cy="4351338"/>
          </a:xfrm>
        </p:spPr>
        <p:txBody>
          <a:bodyPr/>
          <a:lstStyle/>
          <a:p>
            <a:r>
              <a:rPr lang="en-US" altLang="zh-CN" dirty="0"/>
              <a:t>Hierarchical constraints are further proposed to increase the discriminability of learned features.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Class level: </a:t>
            </a:r>
            <a:r>
              <a:rPr lang="en-US" altLang="zh-CN" dirty="0"/>
              <a:t>Classification constraint</a:t>
            </a:r>
          </a:p>
          <a:p>
            <a:pPr lvl="1"/>
            <a:r>
              <a:rPr lang="en-US" altLang="zh-CN" dirty="0">
                <a:solidFill>
                  <a:srgbClr val="FFC000"/>
                </a:solidFill>
              </a:rPr>
              <a:t>Instance pair level: </a:t>
            </a:r>
            <a:r>
              <a:rPr lang="en-US" altLang="zh-CN" dirty="0"/>
              <a:t>Triplet constraint</a:t>
            </a:r>
          </a:p>
          <a:p>
            <a:pPr lvl="1"/>
            <a:r>
              <a:rPr lang="en-US" altLang="zh-CN" dirty="0">
                <a:solidFill>
                  <a:srgbClr val="002060"/>
                </a:solidFill>
              </a:rPr>
              <a:t>Instance level: </a:t>
            </a:r>
            <a:r>
              <a:rPr lang="en-US" altLang="zh-CN" dirty="0"/>
              <a:t>Joint embedding </a:t>
            </a:r>
            <a:r>
              <a:rPr lang="en-US" altLang="zh-CN" dirty="0" smtClean="0"/>
              <a:t>constraint</a:t>
            </a:r>
          </a:p>
          <a:p>
            <a:r>
              <a:rPr lang="en-US" altLang="zh-CN" dirty="0"/>
              <a:t>Two “Y” like Seq2Seq </a:t>
            </a:r>
            <a:r>
              <a:rPr lang="en-US" altLang="zh-CN" dirty="0" smtClean="0"/>
              <a:t>are coupled</a:t>
            </a:r>
          </a:p>
          <a:p>
            <a:pPr lvl="1"/>
            <a:r>
              <a:rPr lang="en-US" altLang="zh-CN" dirty="0" smtClean="0"/>
              <a:t>3D </a:t>
            </a:r>
            <a:r>
              <a:rPr lang="en-US" altLang="zh-CN" dirty="0" err="1" smtClean="0"/>
              <a:t>reconstructor</a:t>
            </a:r>
            <a:r>
              <a:rPr lang="en-US" altLang="zh-CN" dirty="0" smtClean="0"/>
              <a:t> and 3D predictor</a:t>
            </a:r>
          </a:p>
          <a:p>
            <a:pPr marL="457200" lvl="1" indent="0">
              <a:buNone/>
            </a:pPr>
            <a:r>
              <a:rPr lang="en-US" altLang="zh-CN" dirty="0" smtClean="0"/>
              <a:t>are sharing parameters.</a:t>
            </a:r>
          </a:p>
          <a:p>
            <a:pPr lvl="1"/>
            <a:r>
              <a:rPr lang="en-US" altLang="zh-CN" dirty="0" smtClean="0"/>
              <a:t>Text </a:t>
            </a:r>
            <a:r>
              <a:rPr lang="en-US" altLang="zh-CN" dirty="0" err="1" smtClean="0"/>
              <a:t>reconstructor</a:t>
            </a:r>
            <a:r>
              <a:rPr lang="en-US" altLang="zh-CN" dirty="0" smtClean="0"/>
              <a:t> and text predictor</a:t>
            </a:r>
          </a:p>
          <a:p>
            <a:pPr marL="457200" lvl="1" indent="0">
              <a:buNone/>
            </a:pPr>
            <a:r>
              <a:rPr lang="en-US" altLang="zh-CN" dirty="0"/>
              <a:t>a</a:t>
            </a:r>
            <a:r>
              <a:rPr lang="en-US" altLang="zh-CN" dirty="0" smtClean="0"/>
              <a:t>re sharing parameters.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00" y="3599498"/>
            <a:ext cx="2705100" cy="32289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156" y="3594711"/>
            <a:ext cx="3086539" cy="14287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380" y="4758850"/>
            <a:ext cx="335005" cy="253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9691" y="4761665"/>
            <a:ext cx="315299" cy="2505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36945" y="3594711"/>
            <a:ext cx="1579245" cy="14287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608944" y="3594711"/>
            <a:ext cx="1579245" cy="14287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36945" y="5012215"/>
            <a:ext cx="1579245" cy="14287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620374" y="5012215"/>
            <a:ext cx="1579245" cy="14287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7301</TotalTime>
  <Words>833</Words>
  <Application>Microsoft Office PowerPoint</Application>
  <PresentationFormat>宽屏</PresentationFormat>
  <Paragraphs>162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Times New Roman</vt:lpstr>
      <vt:lpstr>Office 主题</vt:lpstr>
      <vt:lpstr>Y2Seq2Seq: Cross-Modal Representation Learning for 3D Shape and Text by Joint Reconstruction and Prediction of View and Word Sequences</vt:lpstr>
      <vt:lpstr>Content</vt:lpstr>
      <vt:lpstr>Background</vt:lpstr>
      <vt:lpstr>Motivation</vt:lpstr>
      <vt:lpstr>Current solution</vt:lpstr>
      <vt:lpstr>The key idea of Y2Seq2Seq</vt:lpstr>
      <vt:lpstr>Problem statement</vt:lpstr>
      <vt:lpstr>Technical details</vt:lpstr>
      <vt:lpstr>Technical details</vt:lpstr>
      <vt:lpstr>Technical details</vt:lpstr>
      <vt:lpstr>Technical details</vt:lpstr>
      <vt:lpstr>Technical details</vt:lpstr>
      <vt:lpstr>Technical details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Contributions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Zhizhong Han</dc:creator>
  <cp:lastModifiedBy>starkshang</cp:lastModifiedBy>
  <cp:revision>181</cp:revision>
  <dcterms:created xsi:type="dcterms:W3CDTF">2018-11-02T22:05:00Z</dcterms:created>
  <dcterms:modified xsi:type="dcterms:W3CDTF">2018-11-13T03:08:35Z</dcterms:modified>
</cp:coreProperties>
</file>